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93" r:id="rId2"/>
    <p:sldId id="259" r:id="rId3"/>
    <p:sldId id="321" r:id="rId4"/>
    <p:sldId id="296" r:id="rId5"/>
    <p:sldId id="322" r:id="rId6"/>
    <p:sldId id="323" r:id="rId7"/>
    <p:sldId id="324" r:id="rId8"/>
    <p:sldId id="325" r:id="rId9"/>
    <p:sldId id="326" r:id="rId10"/>
    <p:sldId id="327" r:id="rId11"/>
    <p:sldId id="328" r:id="rId12"/>
    <p:sldId id="329" r:id="rId13"/>
    <p:sldId id="297" r:id="rId14"/>
  </p:sldIdLst>
  <p:sldSz cx="9144000" cy="6858000" type="screen4x3"/>
  <p:notesSz cx="6858000" cy="9144000"/>
  <p:embeddedFontLst>
    <p:embeddedFont>
      <p:font typeface="굴림체" panose="020B0609000101010101" pitchFamily="49" charset="-127"/>
      <p:regular r:id="rId17"/>
    </p:embeddedFont>
    <p:embeddedFont>
      <p:font typeface="맑은 고딕" panose="020B0503020000020004" pitchFamily="34" charset="-127"/>
      <p:regular r:id="rId18"/>
      <p:bold r:id="rId19"/>
    </p:embeddedFont>
    <p:embeddedFont>
      <p:font typeface="Consolas" panose="020B0609020204030204" pitchFamily="49" charset="0"/>
      <p:regular r:id="rId20"/>
      <p:bold r:id="rId21"/>
      <p:italic r:id="rId22"/>
      <p:boldItalic r:id="rId2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42600"/>
    <a:srgbClr val="9E3C00"/>
    <a:srgbClr val="E94522"/>
    <a:srgbClr val="3E2F16"/>
    <a:srgbClr val="4E3B1B"/>
    <a:srgbClr val="9251AF"/>
    <a:srgbClr val="7D2733"/>
    <a:srgbClr val="008A3E"/>
    <a:srgbClr val="D44F00"/>
    <a:srgbClr val="FF9C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031" autoAdjust="0"/>
    <p:restoredTop sz="94792" autoAdjust="0"/>
  </p:normalViewPr>
  <p:slideViewPr>
    <p:cSldViewPr>
      <p:cViewPr varScale="1">
        <p:scale>
          <a:sx n="82" d="100"/>
          <a:sy n="82" d="100"/>
        </p:scale>
        <p:origin x="1733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-3870" y="-12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CFBE2-2B8D-499C-81C9-2CD5B3EB8E93}" type="datetimeFigureOut">
              <a:rPr lang="ko-KR" altLang="en-US" smtClean="0"/>
              <a:pPr/>
              <a:t>2024-08-28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4DD7E-3179-445A-81DB-781C4554AF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5366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45AC5-813F-4ED1-B011-8EA17CB93331}" type="datetimeFigureOut">
              <a:rPr lang="ko-KR" altLang="en-US" smtClean="0"/>
              <a:pPr/>
              <a:t>2024-08-28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04B90-27FD-422C-8CC6-2AADAD122D0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07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199557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ED3D6733-6F27-4404-AB51-585418F146E5}" type="datetimeFigureOut">
              <a:rPr lang="ko-KR" altLang="en-US" smtClean="0"/>
              <a:pPr/>
              <a:t>2024-08-28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9" name="제목 1"/>
          <p:cNvSpPr>
            <a:spLocks noGrp="1"/>
          </p:cNvSpPr>
          <p:nvPr>
            <p:ph type="ctrTitle"/>
          </p:nvPr>
        </p:nvSpPr>
        <p:spPr>
          <a:xfrm>
            <a:off x="312234" y="1700808"/>
            <a:ext cx="5123862" cy="1585337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>
            <a:lvl1pPr mar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en-US" altLang="ko-KR" sz="5400" kern="1200" baseline="0" dirty="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19000"/>
                    </a:prstClr>
                  </a:outerShdw>
                </a:effectLst>
                <a:latin typeface="+mj-lt"/>
                <a:ea typeface="맑은 고딕" pitchFamily="50" charset="-127"/>
                <a:cs typeface="+mj-cs"/>
              </a:defRPr>
            </a:lvl1pPr>
          </a:lstStyle>
          <a:p>
            <a:endParaRPr lang="en-US" altLang="ko-KR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2024-08-28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날짜 개체 틀 1"/>
          <p:cNvSpPr>
            <a:spLocks noGrp="1"/>
          </p:cNvSpPr>
          <p:nvPr>
            <p:ph type="dt" sz="half" idx="10"/>
          </p:nvPr>
        </p:nvSpPr>
        <p:spPr>
          <a:xfrm>
            <a:off x="457200" y="6429396"/>
            <a:ext cx="2133600" cy="292079"/>
          </a:xfrm>
        </p:spPr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2024-08-28</a:t>
            </a:fld>
            <a:endParaRPr lang="ko-KR" altLang="en-US"/>
          </a:p>
        </p:txBody>
      </p:sp>
      <p:sp>
        <p:nvSpPr>
          <p:cNvPr id="9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3124200" y="6429396"/>
            <a:ext cx="2895600" cy="292079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10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6429396"/>
            <a:ext cx="2133600" cy="292079"/>
          </a:xfrm>
        </p:spPr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2024-08-28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395536" y="1196752"/>
            <a:ext cx="8402525" cy="5169718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179512" y="-63596"/>
            <a:ext cx="7661196" cy="79690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13000"/>
                    </a:prstClr>
                  </a:outerShdw>
                </a:effectLst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500834"/>
            <a:ext cx="21336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2024-08-28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500834"/>
            <a:ext cx="28956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500834"/>
            <a:ext cx="21336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1" name="내용 개체 틀 2"/>
          <p:cNvSpPr>
            <a:spLocks noGrp="1"/>
          </p:cNvSpPr>
          <p:nvPr>
            <p:ph idx="1"/>
          </p:nvPr>
        </p:nvSpPr>
        <p:spPr>
          <a:xfrm>
            <a:off x="395536" y="1196752"/>
            <a:ext cx="8402525" cy="5169718"/>
          </a:xfrm>
        </p:spPr>
        <p:txBody>
          <a:bodyPr>
            <a:normAutofit/>
          </a:bodyPr>
          <a:lstStyle>
            <a:lvl1pPr algn="l">
              <a:buNone/>
              <a:defRPr sz="1600" b="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1600" b="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1600" b="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1600" b="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1600" b="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9" name="제목 1"/>
          <p:cNvSpPr>
            <a:spLocks noGrp="1"/>
          </p:cNvSpPr>
          <p:nvPr>
            <p:ph type="title"/>
          </p:nvPr>
        </p:nvSpPr>
        <p:spPr>
          <a:xfrm>
            <a:off x="179512" y="-63596"/>
            <a:ext cx="7661196" cy="79690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13000"/>
                    </a:prstClr>
                  </a:outerShdw>
                </a:effectLst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2024-08-28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제목 1"/>
          <p:cNvSpPr>
            <a:spLocks noGrp="1"/>
          </p:cNvSpPr>
          <p:nvPr>
            <p:ph type="ctrTitle"/>
          </p:nvPr>
        </p:nvSpPr>
        <p:spPr>
          <a:xfrm>
            <a:off x="3471015" y="2132856"/>
            <a:ext cx="5349457" cy="1224136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7000" kern="1200" baseline="0" dirty="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18000"/>
                    </a:prstClr>
                  </a:outerShdw>
                </a:effectLst>
                <a:latin typeface="+mj-lt"/>
                <a:ea typeface="맑은 고딕" pitchFamily="50" charset="-127"/>
                <a:cs typeface="+mj-cs"/>
              </a:defRPr>
            </a:lvl1pPr>
          </a:lstStyle>
          <a:p>
            <a:endParaRPr lang="en-US" altLang="ko-KR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19026"/>
            <a:ext cx="8229600" cy="7969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062021"/>
            <a:ext cx="8229600" cy="5286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2024-08-28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429396"/>
            <a:ext cx="2895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1" r:id="rId3"/>
    <p:sldLayoutId id="2147483656" r:id="rId4"/>
    <p:sldLayoutId id="2147483650" r:id="rId5"/>
    <p:sldLayoutId id="2147483657" r:id="rId6"/>
  </p:sldLayoutIdLst>
  <p:txStyles>
    <p:titleStyle>
      <a:lvl1pPr algn="l" defTabSz="914400" rtl="0" eaLnBrk="1" latinLnBrk="1" hangingPunct="1">
        <a:spcBef>
          <a:spcPct val="0"/>
        </a:spcBef>
        <a:buNone/>
        <a:defRPr lang="ko-KR" altLang="en-US" sz="3500" kern="1200">
          <a:solidFill>
            <a:sysClr val="windowText" lastClr="000000"/>
          </a:solidFill>
          <a:latin typeface="맑은 고딕" pitchFamily="50" charset="-127"/>
          <a:ea typeface="맑은 고딕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25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lang="ko-KR" altLang="en-US" sz="18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ramesh-kumar-m-62826b10a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rameshkumarm95/Credit_card_spending_habit_in_india_SQL_based_project.git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ameshkumarm95/Credit_card_spending_habit_in_india_SQL_based_project.git" TargetMode="External"/><Relationship Id="rId2" Type="http://schemas.openxmlformats.org/officeDocument/2006/relationships/hyperlink" Target="https://www.linkedin.com/in/ramesh-kumar-m-62826b10a/" TargetMode="Externa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datasets/thedevastator/analyzing-credit-card-spending-habits-in-india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ctrTitle"/>
          </p:nvPr>
        </p:nvSpPr>
        <p:spPr>
          <a:xfrm>
            <a:off x="284648" y="1196752"/>
            <a:ext cx="5123862" cy="1729352"/>
          </a:xfrm>
        </p:spPr>
        <p:txBody>
          <a:bodyPr/>
          <a:lstStyle/>
          <a:p>
            <a:r>
              <a:rPr lang="en-US" altLang="ko-KR" sz="4000" b="1" dirty="0"/>
              <a:t>Credit Card Spending Habits In India</a:t>
            </a:r>
            <a:endParaRPr lang="ko-KR" altLang="en-US" sz="4000" b="1" dirty="0"/>
          </a:p>
        </p:txBody>
      </p:sp>
      <p:sp>
        <p:nvSpPr>
          <p:cNvPr id="18" name="직사각형 17"/>
          <p:cNvSpPr/>
          <p:nvPr/>
        </p:nvSpPr>
        <p:spPr>
          <a:xfrm>
            <a:off x="284648" y="4869160"/>
            <a:ext cx="2847192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  <a:cs typeface="굴림" pitchFamily="50" charset="-127"/>
              </a:rPr>
              <a:t>Ramesh Kumar M</a:t>
            </a:r>
          </a:p>
          <a:p>
            <a:pPr marL="171450" indent="-171450" fontAlgn="base">
              <a:spcBef>
                <a:spcPct val="0"/>
              </a:spcBef>
              <a:spcAft>
                <a:spcPct val="0"/>
              </a:spcAft>
              <a:buFontTx/>
              <a:buChar char="-"/>
            </a:pPr>
            <a:endParaRPr kumimoji="1" lang="en-US" altLang="ko-KR" sz="2000" b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맑은 고딕" pitchFamily="50" charset="-127"/>
              <a:cs typeface="굴림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2CB1EC0-B9A6-FC31-2EF6-019B9D9F8B74}"/>
              </a:ext>
            </a:extLst>
          </p:cNvPr>
          <p:cNvSpPr txBox="1"/>
          <p:nvPr/>
        </p:nvSpPr>
        <p:spPr>
          <a:xfrm>
            <a:off x="284648" y="2726049"/>
            <a:ext cx="3600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>
                <a:solidFill>
                  <a:schemeClr val="bg1"/>
                </a:solidFill>
              </a:rPr>
              <a:t>Microsoft SQL Server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3959DB9-3BA9-C1A3-8F86-0C8F8E4AE898}"/>
              </a:ext>
            </a:extLst>
          </p:cNvPr>
          <p:cNvSpPr txBox="1"/>
          <p:nvPr/>
        </p:nvSpPr>
        <p:spPr>
          <a:xfrm>
            <a:off x="284648" y="5223103"/>
            <a:ext cx="23042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I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  <a:hlinkClick r:id="rId3"/>
              </a:rPr>
              <a:t>LinkedIn</a:t>
            </a:r>
            <a:endParaRPr kumimoji="1" lang="en-IN" sz="2000" b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맑은 고딕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5F4823-EC31-A2AC-1A71-57231D5DDDDE}"/>
              </a:ext>
            </a:extLst>
          </p:cNvPr>
          <p:cNvSpPr txBox="1"/>
          <p:nvPr/>
        </p:nvSpPr>
        <p:spPr>
          <a:xfrm>
            <a:off x="284648" y="5623213"/>
            <a:ext cx="23042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IN" sz="20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  <a:hlinkClick r:id="rId4"/>
              </a:rPr>
              <a:t>Github</a:t>
            </a:r>
            <a:endParaRPr kumimoji="1" lang="en-IN" sz="2000" b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맑은 고딕" pitchFamily="50" charset="-127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Card and Expense type combination which saw the highest month-over-month growth in Jan-2014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12D49D-2AB4-CBAC-8D8D-B52A0DD0505B}"/>
              </a:ext>
            </a:extLst>
          </p:cNvPr>
          <p:cNvSpPr txBox="1"/>
          <p:nvPr/>
        </p:nvSpPr>
        <p:spPr>
          <a:xfrm>
            <a:off x="0" y="824932"/>
            <a:ext cx="9144000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dirty="0">
                <a:solidFill>
                  <a:srgbClr val="008000"/>
                </a:solidFill>
                <a:latin typeface="Consolas" panose="020B0609020204030204" pitchFamily="49" charset="0"/>
              </a:rPr>
              <a:t>-- Query</a:t>
            </a:r>
            <a:endParaRPr lang="en-IN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WITH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card_expense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AS </a:t>
            </a:r>
            <a:r>
              <a:rPr lang="en-IN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IN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card_type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exp_type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FF00FF"/>
                </a:solidFill>
                <a:latin typeface="Consolas" panose="020B0609020204030204" pitchFamily="49" charset="0"/>
              </a:rPr>
              <a:t>YEAR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transaction_date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years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FF00FF"/>
                </a:solidFill>
                <a:latin typeface="Consolas" panose="020B0609020204030204" pitchFamily="49" charset="0"/>
              </a:rPr>
              <a:t>MONTH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transaction_date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months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FF00FF"/>
                </a:solidFill>
                <a:latin typeface="Consolas" panose="020B0609020204030204" pitchFamily="49" charset="0"/>
              </a:rPr>
              <a:t>SUM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amount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total_amount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credit_card_transactions</a:t>
            </a:r>
            <a:endParaRPr lang="en-IN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GROUP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card_type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exp_type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FF00FF"/>
                </a:solidFill>
                <a:latin typeface="Consolas" panose="020B0609020204030204" pitchFamily="49" charset="0"/>
              </a:rPr>
              <a:t>YEAR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transaction_date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),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FF00FF"/>
                </a:solidFill>
                <a:latin typeface="Consolas" panose="020B0609020204030204" pitchFamily="49" charset="0"/>
              </a:rPr>
              <a:t>MONTH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transaction_date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IN" sz="1600" dirty="0">
                <a:solidFill>
                  <a:srgbClr val="808080"/>
                </a:solidFill>
                <a:latin typeface="Consolas" panose="020B0609020204030204" pitchFamily="49" charset="0"/>
              </a:rPr>
              <a:t>),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combination </a:t>
            </a:r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AS </a:t>
            </a:r>
            <a:r>
              <a:rPr lang="en-IN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*,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FF00FF"/>
                </a:solidFill>
                <a:latin typeface="Consolas" panose="020B0609020204030204" pitchFamily="49" charset="0"/>
              </a:rPr>
              <a:t>LAG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total_amount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OVER 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PARTITION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card_type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exp_type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years</a:t>
            </a:r>
            <a:r>
              <a:rPr lang="en-US" sz="1600" dirty="0" err="1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months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prev_amount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card_expense</a:t>
            </a:r>
            <a:endParaRPr lang="en-IN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IN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TOP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1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*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FROM 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*,((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total_amount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-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prev_amount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)*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1.0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/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prev_amount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month_over_month_growth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combination</a:t>
            </a:r>
            <a:r>
              <a:rPr lang="en-IN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a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WHERE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years 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2014 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AND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months 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FF0000"/>
                </a:solidFill>
                <a:latin typeface="Consolas" panose="020B0609020204030204" pitchFamily="49" charset="0"/>
              </a:rPr>
              <a:t>'01’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AND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prev_amount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IS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NOT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NULL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month_over_month_growth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DESC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IN" sz="1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DD9AD0-5965-9B8C-40B3-A60BE89547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4797152"/>
            <a:ext cx="7949681" cy="864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2724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The city which has the highest total spend to total no. of transactions ratio during weekends 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12D49D-2AB4-CBAC-8D8D-B52A0DD0505B}"/>
              </a:ext>
            </a:extLst>
          </p:cNvPr>
          <p:cNvSpPr txBox="1"/>
          <p:nvPr/>
        </p:nvSpPr>
        <p:spPr>
          <a:xfrm>
            <a:off x="0" y="824932"/>
            <a:ext cx="6858000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dirty="0">
                <a:solidFill>
                  <a:srgbClr val="008000"/>
                </a:solidFill>
                <a:latin typeface="Consolas" panose="020B0609020204030204" pitchFamily="49" charset="0"/>
              </a:rPr>
              <a:t>-- Query</a:t>
            </a:r>
            <a:endParaRPr lang="en-IN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TOP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1 city</a:t>
            </a:r>
            <a:r>
              <a:rPr lang="en-IN" sz="1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IN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FF00FF"/>
                </a:solidFill>
                <a:latin typeface="Consolas" panose="020B0609020204030204" pitchFamily="49" charset="0"/>
              </a:rPr>
              <a:t>SUM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amount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)/</a:t>
            </a:r>
            <a:r>
              <a:rPr lang="en-US" sz="1600" dirty="0">
                <a:solidFill>
                  <a:srgbClr val="FF00FF"/>
                </a:solidFill>
                <a:latin typeface="Consolas" panose="020B0609020204030204" pitchFamily="49" charset="0"/>
              </a:rPr>
              <a:t>COUNT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(*)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ratio</a:t>
            </a:r>
          </a:p>
          <a:p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credit_card_transactions</a:t>
            </a:r>
            <a:endParaRPr lang="en-IN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WHERE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FF00FF"/>
                </a:solidFill>
                <a:latin typeface="Consolas" panose="020B0609020204030204" pitchFamily="49" charset="0"/>
              </a:rPr>
              <a:t>DATENAME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WEEKDAY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transaction_date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IN" sz="1600" dirty="0">
                <a:solidFill>
                  <a:srgbClr val="808080"/>
                </a:solidFill>
                <a:latin typeface="Consolas" panose="020B0609020204030204" pitchFamily="49" charset="0"/>
              </a:rPr>
              <a:t>IN</a:t>
            </a:r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 </a:t>
            </a:r>
            <a:r>
              <a:rPr lang="en-IN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IN" sz="1600" dirty="0">
                <a:solidFill>
                  <a:srgbClr val="FF0000"/>
                </a:solidFill>
                <a:latin typeface="Consolas" panose="020B0609020204030204" pitchFamily="49" charset="0"/>
              </a:rPr>
              <a:t>'</a:t>
            </a:r>
            <a:r>
              <a:rPr lang="en-IN" sz="1600" dirty="0" err="1">
                <a:solidFill>
                  <a:srgbClr val="FF0000"/>
                </a:solidFill>
                <a:latin typeface="Consolas" panose="020B0609020204030204" pitchFamily="49" charset="0"/>
              </a:rPr>
              <a:t>Saturday'</a:t>
            </a:r>
            <a:r>
              <a:rPr lang="en-IN" sz="1600" dirty="0" err="1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IN" sz="1600" dirty="0" err="1">
                <a:solidFill>
                  <a:srgbClr val="FF0000"/>
                </a:solidFill>
                <a:latin typeface="Consolas" panose="020B0609020204030204" pitchFamily="49" charset="0"/>
              </a:rPr>
              <a:t>'Sunday</a:t>
            </a:r>
            <a:r>
              <a:rPr lang="en-IN" sz="1600" dirty="0">
                <a:solidFill>
                  <a:srgbClr val="FF0000"/>
                </a:solidFill>
                <a:latin typeface="Consolas" panose="020B0609020204030204" pitchFamily="49" charset="0"/>
              </a:rPr>
              <a:t>'</a:t>
            </a:r>
            <a:r>
              <a:rPr lang="en-IN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endParaRPr lang="en-IN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GROUP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city</a:t>
            </a:r>
          </a:p>
          <a:p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ratio </a:t>
            </a:r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DESC</a:t>
            </a:r>
            <a:r>
              <a:rPr lang="en-IN" sz="16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IN" sz="1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0C682B-C51A-559B-94CF-35EB3CE66E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3928" y="4730396"/>
            <a:ext cx="3720565" cy="1083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40176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The city that took the least number of days to reach its 500th transaction after the first transaction in that city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12D49D-2AB4-CBAC-8D8D-B52A0DD0505B}"/>
              </a:ext>
            </a:extLst>
          </p:cNvPr>
          <p:cNvSpPr txBox="1"/>
          <p:nvPr/>
        </p:nvSpPr>
        <p:spPr>
          <a:xfrm>
            <a:off x="0" y="824932"/>
            <a:ext cx="91440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dirty="0">
                <a:solidFill>
                  <a:srgbClr val="008000"/>
                </a:solidFill>
                <a:latin typeface="Consolas" panose="020B0609020204030204" pitchFamily="49" charset="0"/>
              </a:rPr>
              <a:t>-- Query</a:t>
            </a:r>
            <a:endParaRPr lang="en-IN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WITH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total_transactions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AS </a:t>
            </a:r>
            <a:r>
              <a:rPr lang="en-IN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IN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600" dirty="0">
                <a:solidFill>
                  <a:srgbClr val="808080"/>
                </a:solidFill>
                <a:latin typeface="Consolas" panose="020B0609020204030204" pitchFamily="49" charset="0"/>
              </a:rPr>
              <a:t>*,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FF00FF"/>
                </a:solidFill>
                <a:latin typeface="Consolas" panose="020B0609020204030204" pitchFamily="49" charset="0"/>
              </a:rPr>
              <a:t>ROW_NUMBER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()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OVER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PARTITION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city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transaction_date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rn</a:t>
            </a:r>
            <a:endParaRPr lang="en-IN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credit_card_transactions</a:t>
            </a:r>
            <a:endParaRPr lang="en-IN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IN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endParaRPr lang="en-IN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TOP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1 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*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FROM 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city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IN" sz="1600" dirty="0">
                <a:solidFill>
                  <a:srgbClr val="FF00FF"/>
                </a:solidFill>
                <a:latin typeface="Consolas" panose="020B0609020204030204" pitchFamily="49" charset="0"/>
              </a:rPr>
              <a:t>DATEDIFF</a:t>
            </a:r>
            <a:r>
              <a:rPr lang="en-IN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IN" sz="1600" dirty="0">
                <a:solidFill>
                  <a:srgbClr val="FF00FF"/>
                </a:solidFill>
                <a:latin typeface="Consolas" panose="020B0609020204030204" pitchFamily="49" charset="0"/>
              </a:rPr>
              <a:t>DAY</a:t>
            </a:r>
            <a:r>
              <a:rPr lang="en-IN" sz="1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IN" sz="1600" dirty="0">
                <a:solidFill>
                  <a:srgbClr val="FF00FF"/>
                </a:solidFill>
                <a:latin typeface="Consolas" panose="020B0609020204030204" pitchFamily="49" charset="0"/>
              </a:rPr>
              <a:t>MIN</a:t>
            </a:r>
            <a:r>
              <a:rPr lang="en-IN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IN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transaction_date</a:t>
            </a:r>
            <a:r>
              <a:rPr lang="en-IN" sz="1600" dirty="0">
                <a:solidFill>
                  <a:srgbClr val="808080"/>
                </a:solidFill>
                <a:latin typeface="Consolas" panose="020B0609020204030204" pitchFamily="49" charset="0"/>
              </a:rPr>
              <a:t>),</a:t>
            </a:r>
            <a:r>
              <a:rPr lang="en-IN" sz="1600" dirty="0">
                <a:solidFill>
                  <a:srgbClr val="FF00FF"/>
                </a:solidFill>
                <a:latin typeface="Consolas" panose="020B0609020204030204" pitchFamily="49" charset="0"/>
              </a:rPr>
              <a:t>MAX</a:t>
            </a:r>
            <a:r>
              <a:rPr lang="en-IN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IN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transaction_date</a:t>
            </a:r>
            <a:r>
              <a:rPr lang="en-IN" sz="1600" dirty="0">
                <a:solidFill>
                  <a:srgbClr val="808080"/>
                </a:solidFill>
                <a:latin typeface="Consolas" panose="020B0609020204030204" pitchFamily="49" charset="0"/>
              </a:rPr>
              <a:t>))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least_no_of_days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total_transactions</a:t>
            </a:r>
            <a:endParaRPr lang="en-IN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WHERE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rn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1 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OR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rn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500</a:t>
            </a:r>
          </a:p>
          <a:p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GROUP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city</a:t>
            </a:r>
            <a:r>
              <a:rPr lang="en-IN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a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WHERE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least_no_of_days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0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least_no_of_days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ASC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IN" sz="1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D48CC6-89B0-134B-451F-D1C5FE9B55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1880" y="4937470"/>
            <a:ext cx="4280806" cy="980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4163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/>
              <a:t>THANK YOU</a:t>
            </a:r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1DB56CA-8DB1-8E44-9ACF-D287F2937F3A}"/>
              </a:ext>
            </a:extLst>
          </p:cNvPr>
          <p:cNvSpPr txBox="1"/>
          <p:nvPr/>
        </p:nvSpPr>
        <p:spPr>
          <a:xfrm>
            <a:off x="6145743" y="4121373"/>
            <a:ext cx="24482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/>
              <a:t>Ramesh Kumar 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E613287-4905-34D7-477B-431286EAE36C}"/>
              </a:ext>
            </a:extLst>
          </p:cNvPr>
          <p:cNvSpPr txBox="1"/>
          <p:nvPr/>
        </p:nvSpPr>
        <p:spPr>
          <a:xfrm>
            <a:off x="6145743" y="4528177"/>
            <a:ext cx="23042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I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  <a:hlinkClick r:id="rId2"/>
              </a:rPr>
              <a:t>LinkedIn</a:t>
            </a:r>
            <a:endParaRPr kumimoji="1" lang="en-IN" sz="2000" b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맑은 고딕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9DCAFF-1BEF-9070-2CEA-63CE1205817B}"/>
              </a:ext>
            </a:extLst>
          </p:cNvPr>
          <p:cNvSpPr txBox="1"/>
          <p:nvPr/>
        </p:nvSpPr>
        <p:spPr>
          <a:xfrm>
            <a:off x="6145743" y="4928287"/>
            <a:ext cx="23042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IN" sz="20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  <a:hlinkClick r:id="rId3"/>
              </a:rPr>
              <a:t>Github</a:t>
            </a:r>
            <a:endParaRPr kumimoji="1" lang="en-IN" sz="2000" b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맑은 고딕" pitchFamily="50" charset="-127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>
            <a:extLst>
              <a:ext uri="{FF2B5EF4-FFF2-40B4-BE49-F238E27FC236}">
                <a16:creationId xmlns:a16="http://schemas.microsoft.com/office/drawing/2014/main" id="{DB3FF009-942A-4F76-8E83-CBCD89582B64}"/>
              </a:ext>
            </a:extLst>
          </p:cNvPr>
          <p:cNvSpPr txBox="1"/>
          <p:nvPr/>
        </p:nvSpPr>
        <p:spPr>
          <a:xfrm rot="877269">
            <a:off x="88521" y="2069735"/>
            <a:ext cx="2765918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000" b="1" dirty="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18000"/>
                    </a:prstClr>
                  </a:outerShdw>
                </a:effectLst>
                <a:latin typeface="+mj-lt"/>
                <a:ea typeface="맑은 고딕" pitchFamily="50" charset="-127"/>
              </a:rPr>
              <a:t>Dataset</a:t>
            </a:r>
            <a:endParaRPr lang="ko-KR" altLang="en-US" sz="3000" b="1" dirty="0">
              <a:solidFill>
                <a:schemeClr val="bg1"/>
              </a:solidFill>
              <a:effectLst>
                <a:outerShdw blurRad="63500" algn="ctr" rotWithShape="0">
                  <a:prstClr val="black">
                    <a:alpha val="18000"/>
                  </a:prstClr>
                </a:outerShdw>
              </a:effectLst>
              <a:latin typeface="+mj-lt"/>
              <a:ea typeface="맑은 고딕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8FB392-EB77-2967-8D06-DD010687EB74}"/>
              </a:ext>
            </a:extLst>
          </p:cNvPr>
          <p:cNvSpPr txBox="1"/>
          <p:nvPr/>
        </p:nvSpPr>
        <p:spPr>
          <a:xfrm>
            <a:off x="3347864" y="2132856"/>
            <a:ext cx="550810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800" dirty="0">
                <a:solidFill>
                  <a:srgbClr val="008000"/>
                </a:solidFill>
                <a:latin typeface="Consolas" panose="020B0609020204030204" pitchFamily="49" charset="0"/>
              </a:rPr>
              <a:t>This dataset contains insights into a     collection of credit card transactions    made in India, offering a comprehensive   look at the spending habits of Indians    across the   nation</a:t>
            </a:r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526B05-865E-BD07-9B30-3E23682C2101}"/>
              </a:ext>
            </a:extLst>
          </p:cNvPr>
          <p:cNvSpPr txBox="1"/>
          <p:nvPr/>
        </p:nvSpPr>
        <p:spPr>
          <a:xfrm>
            <a:off x="5220072" y="4718180"/>
            <a:ext cx="4104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dirty="0" err="1">
                <a:solidFill>
                  <a:srgbClr val="008000"/>
                </a:solidFill>
                <a:latin typeface="Consolas" panose="020B0609020204030204" pitchFamily="49" charset="0"/>
                <a:hlinkClick r:id="rId2"/>
              </a:rPr>
              <a:t>credit_card_dataset</a:t>
            </a:r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38F2C9E-7F69-46A7-F0FB-055F40ED8044}"/>
              </a:ext>
            </a:extLst>
          </p:cNvPr>
          <p:cNvSpPr txBox="1"/>
          <p:nvPr/>
        </p:nvSpPr>
        <p:spPr>
          <a:xfrm>
            <a:off x="4139952" y="4718180"/>
            <a:ext cx="2520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8000"/>
                </a:solidFill>
                <a:latin typeface="Consolas" panose="020B0609020204030204" pitchFamily="49" charset="0"/>
              </a:rPr>
              <a:t>Dataset: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2800" dirty="0">
                <a:solidFill>
                  <a:srgbClr val="008000"/>
                </a:solidFill>
                <a:latin typeface="Consolas" panose="020B0609020204030204" pitchFamily="49" charset="0"/>
              </a:rPr>
              <a:t>Exploring the dataset</a:t>
            </a:r>
            <a:endParaRPr lang="ko-KR" altLang="en-US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419BFB-DA9E-79A2-857E-E0EF79356B4E}"/>
              </a:ext>
            </a:extLst>
          </p:cNvPr>
          <p:cNvSpPr txBox="1"/>
          <p:nvPr/>
        </p:nvSpPr>
        <p:spPr>
          <a:xfrm>
            <a:off x="323528" y="934902"/>
            <a:ext cx="52565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*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credit_card_transactions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IN" sz="1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A01F11-3984-C6D3-8D8E-B84AD2419D1C}"/>
              </a:ext>
            </a:extLst>
          </p:cNvPr>
          <p:cNvSpPr txBox="1"/>
          <p:nvPr/>
        </p:nvSpPr>
        <p:spPr>
          <a:xfrm>
            <a:off x="323528" y="1247063"/>
            <a:ext cx="388843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dirty="0">
                <a:solidFill>
                  <a:srgbClr val="008000"/>
                </a:solidFill>
                <a:latin typeface="Consolas" panose="020B0609020204030204" pitchFamily="49" charset="0"/>
              </a:rPr>
              <a:t>-- Viewing all the columns</a:t>
            </a:r>
            <a:endParaRPr lang="en-IN" sz="16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7CEEB89-5F11-E316-A232-94D02DF5EB5D}"/>
              </a:ext>
            </a:extLst>
          </p:cNvPr>
          <p:cNvSpPr txBox="1"/>
          <p:nvPr/>
        </p:nvSpPr>
        <p:spPr>
          <a:xfrm>
            <a:off x="323525" y="1621674"/>
            <a:ext cx="67859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FF00FF"/>
                </a:solidFill>
                <a:latin typeface="Consolas" panose="020B0609020204030204" pitchFamily="49" charset="0"/>
              </a:rPr>
              <a:t>COUNT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transaction_id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credit_card_transactions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IN" sz="16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D163B6-7988-9B52-1702-E797BA70FDE7}"/>
              </a:ext>
            </a:extLst>
          </p:cNvPr>
          <p:cNvSpPr txBox="1"/>
          <p:nvPr/>
        </p:nvSpPr>
        <p:spPr>
          <a:xfrm>
            <a:off x="311485" y="1996557"/>
            <a:ext cx="391251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dirty="0">
                <a:solidFill>
                  <a:srgbClr val="008000"/>
                </a:solidFill>
                <a:latin typeface="Consolas" panose="020B0609020204030204" pitchFamily="49" charset="0"/>
              </a:rPr>
              <a:t>-- Totally 26052 transactions</a:t>
            </a:r>
            <a:endParaRPr lang="en-IN" sz="16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EE17873-6094-0710-E5DE-3BE1A59C8DCF}"/>
              </a:ext>
            </a:extLst>
          </p:cNvPr>
          <p:cNvSpPr txBox="1"/>
          <p:nvPr/>
        </p:nvSpPr>
        <p:spPr>
          <a:xfrm>
            <a:off x="323525" y="2309863"/>
            <a:ext cx="763284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600" dirty="0">
                <a:solidFill>
                  <a:srgbClr val="FF00FF"/>
                </a:solidFill>
                <a:latin typeface="Consolas" panose="020B0609020204030204" pitchFamily="49" charset="0"/>
              </a:rPr>
              <a:t>COUNT</a:t>
            </a:r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 </a:t>
            </a:r>
            <a:r>
              <a:rPr lang="en-IN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DISTINCT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city</a:t>
            </a:r>
            <a:r>
              <a:rPr lang="en-IN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credit_card_transactions</a:t>
            </a:r>
            <a:r>
              <a:rPr lang="en-IN" sz="16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endParaRPr lang="en-IN" sz="16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F370854-0BD1-02B1-E21B-180046741AA8}"/>
              </a:ext>
            </a:extLst>
          </p:cNvPr>
          <p:cNvSpPr txBox="1"/>
          <p:nvPr/>
        </p:nvSpPr>
        <p:spPr>
          <a:xfrm>
            <a:off x="328945" y="2689742"/>
            <a:ext cx="312043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dirty="0">
                <a:solidFill>
                  <a:srgbClr val="008000"/>
                </a:solidFill>
                <a:latin typeface="Consolas" panose="020B0609020204030204" pitchFamily="49" charset="0"/>
              </a:rPr>
              <a:t>--There are 986 cities</a:t>
            </a:r>
            <a:endParaRPr lang="en-IN" sz="16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DE4CE6D-5510-CDA9-EF29-C363C17811E9}"/>
              </a:ext>
            </a:extLst>
          </p:cNvPr>
          <p:cNvSpPr txBox="1"/>
          <p:nvPr/>
        </p:nvSpPr>
        <p:spPr>
          <a:xfrm>
            <a:off x="304348" y="3680075"/>
            <a:ext cx="666023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-- Transactions happened between 2013-10-04 AND 2015-05-26</a:t>
            </a:r>
            <a:endParaRPr lang="en-IN" sz="16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DDF9AFE-308F-F5AF-32E5-32567EEF3E53}"/>
              </a:ext>
            </a:extLst>
          </p:cNvPr>
          <p:cNvSpPr txBox="1"/>
          <p:nvPr/>
        </p:nvSpPr>
        <p:spPr>
          <a:xfrm>
            <a:off x="309497" y="3022376"/>
            <a:ext cx="884455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FF00FF"/>
                </a:solidFill>
                <a:latin typeface="Consolas" panose="020B0609020204030204" pitchFamily="49" charset="0"/>
              </a:rPr>
              <a:t>MIN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transaction_date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first_date</a:t>
            </a:r>
            <a:r>
              <a:rPr lang="en-US" sz="1600" dirty="0" err="1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1600" dirty="0" err="1">
                <a:solidFill>
                  <a:srgbClr val="FF00FF"/>
                </a:solidFill>
                <a:latin typeface="Consolas" panose="020B0609020204030204" pitchFamily="49" charset="0"/>
              </a:rPr>
              <a:t>MAX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transaction_date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end_date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credit_card_transactions</a:t>
            </a:r>
            <a:endParaRPr lang="en-IN" sz="16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BD781E2-414D-E997-D28A-0C3A6BCA8938}"/>
              </a:ext>
            </a:extLst>
          </p:cNvPr>
          <p:cNvSpPr txBox="1"/>
          <p:nvPr/>
        </p:nvSpPr>
        <p:spPr>
          <a:xfrm>
            <a:off x="323525" y="4358239"/>
            <a:ext cx="568863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-- Card types - Platinum, Gold, Signature, Silver</a:t>
            </a:r>
            <a:endParaRPr lang="en-IN" sz="16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B5ACC92-5D5A-6984-16AF-A7BAA810BC92}"/>
              </a:ext>
            </a:extLst>
          </p:cNvPr>
          <p:cNvSpPr txBox="1"/>
          <p:nvPr/>
        </p:nvSpPr>
        <p:spPr>
          <a:xfrm>
            <a:off x="323525" y="4024011"/>
            <a:ext cx="666023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DISTINCT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card_type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credit_card_transactions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IN" sz="16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B9864F9-EDA6-38AD-82F1-71D5394D76C6}"/>
              </a:ext>
            </a:extLst>
          </p:cNvPr>
          <p:cNvSpPr txBox="1"/>
          <p:nvPr/>
        </p:nvSpPr>
        <p:spPr>
          <a:xfrm>
            <a:off x="323525" y="5102234"/>
            <a:ext cx="864096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-- Expense types - </a:t>
            </a:r>
            <a:r>
              <a:rPr lang="en-US" sz="1600" dirty="0" err="1">
                <a:solidFill>
                  <a:srgbClr val="008000"/>
                </a:solidFill>
                <a:latin typeface="Consolas" panose="020B0609020204030204" pitchFamily="49" charset="0"/>
              </a:rPr>
              <a:t>Entertainment,Food</a:t>
            </a: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, </a:t>
            </a:r>
            <a:r>
              <a:rPr lang="en-US" sz="1600" dirty="0" err="1">
                <a:solidFill>
                  <a:srgbClr val="008000"/>
                </a:solidFill>
                <a:latin typeface="Consolas" panose="020B0609020204030204" pitchFamily="49" charset="0"/>
              </a:rPr>
              <a:t>Bills,Fuel</a:t>
            </a:r>
            <a:r>
              <a:rPr lang="en-US" sz="1600" dirty="0">
                <a:solidFill>
                  <a:srgbClr val="008000"/>
                </a:solidFill>
                <a:latin typeface="Consolas" panose="020B0609020204030204" pitchFamily="49" charset="0"/>
              </a:rPr>
              <a:t>, </a:t>
            </a:r>
            <a:r>
              <a:rPr lang="en-US" sz="1600" dirty="0" err="1">
                <a:solidFill>
                  <a:srgbClr val="008000"/>
                </a:solidFill>
                <a:latin typeface="Consolas" panose="020B0609020204030204" pitchFamily="49" charset="0"/>
              </a:rPr>
              <a:t>Travel,Grocery</a:t>
            </a:r>
            <a:endParaRPr lang="en-IN" sz="16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6C16192-E8B9-E846-8ECD-95F69CA46A04}"/>
              </a:ext>
            </a:extLst>
          </p:cNvPr>
          <p:cNvSpPr txBox="1"/>
          <p:nvPr/>
        </p:nvSpPr>
        <p:spPr>
          <a:xfrm>
            <a:off x="323525" y="4736749"/>
            <a:ext cx="727280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exp_type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credit_card_transactions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GROUP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exp_type</a:t>
            </a:r>
            <a:endParaRPr lang="en-IN" sz="16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60A7705-9F7E-D39B-4E3D-36A58C5355F4}"/>
              </a:ext>
            </a:extLst>
          </p:cNvPr>
          <p:cNvSpPr txBox="1"/>
          <p:nvPr/>
        </p:nvSpPr>
        <p:spPr>
          <a:xfrm>
            <a:off x="323525" y="5892162"/>
            <a:ext cx="341115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dirty="0">
                <a:solidFill>
                  <a:srgbClr val="008000"/>
                </a:solidFill>
                <a:latin typeface="Consolas" panose="020B0609020204030204" pitchFamily="49" charset="0"/>
              </a:rPr>
              <a:t>-- Genders - Male and Female</a:t>
            </a:r>
            <a:endParaRPr lang="en-IN" sz="16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04448C5-E7FB-210A-A1F1-ABEA92DD6CBA}"/>
              </a:ext>
            </a:extLst>
          </p:cNvPr>
          <p:cNvSpPr txBox="1"/>
          <p:nvPr/>
        </p:nvSpPr>
        <p:spPr>
          <a:xfrm>
            <a:off x="323525" y="5513712"/>
            <a:ext cx="749318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DISTINCT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gender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credit_card_transactions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IN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Top 5 cities with highest spending and their percentage contribution of total credit card spend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12D49D-2AB4-CBAC-8D8D-B52A0DD0505B}"/>
              </a:ext>
            </a:extLst>
          </p:cNvPr>
          <p:cNvSpPr txBox="1"/>
          <p:nvPr/>
        </p:nvSpPr>
        <p:spPr>
          <a:xfrm>
            <a:off x="0" y="824932"/>
            <a:ext cx="6858000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dirty="0">
                <a:solidFill>
                  <a:srgbClr val="008000"/>
                </a:solidFill>
                <a:latin typeface="Consolas" panose="020B0609020204030204" pitchFamily="49" charset="0"/>
              </a:rPr>
              <a:t>-- Query</a:t>
            </a:r>
            <a:endParaRPr lang="en-IN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WITH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city_spend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AS </a:t>
            </a:r>
            <a:r>
              <a:rPr lang="en-IN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IN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city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FF00FF"/>
                </a:solidFill>
                <a:latin typeface="Consolas" panose="020B0609020204030204" pitchFamily="49" charset="0"/>
              </a:rPr>
              <a:t>SUM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amount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total_spends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credit_card_transactions</a:t>
            </a:r>
            <a:endParaRPr lang="en-IN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GROUP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city</a:t>
            </a:r>
          </a:p>
          <a:p>
            <a:r>
              <a:rPr lang="en-IN" sz="1600" dirty="0">
                <a:solidFill>
                  <a:srgbClr val="808080"/>
                </a:solidFill>
                <a:latin typeface="Consolas" panose="020B0609020204030204" pitchFamily="49" charset="0"/>
              </a:rPr>
              <a:t>),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total_spend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AS </a:t>
            </a:r>
            <a:r>
              <a:rPr lang="en-IN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IN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FF00FF"/>
                </a:solidFill>
                <a:latin typeface="Consolas" panose="020B0609020204030204" pitchFamily="49" charset="0"/>
              </a:rPr>
              <a:t>SUM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FF00FF"/>
                </a:solidFill>
                <a:latin typeface="Consolas" panose="020B0609020204030204" pitchFamily="49" charset="0"/>
              </a:rPr>
              <a:t>cast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amount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BIGINT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))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total_amount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credit_card_transactions</a:t>
            </a:r>
            <a:endParaRPr lang="en-IN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IN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endParaRPr lang="en-IN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TOP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5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city_spend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.*,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FF00FF"/>
                </a:solidFill>
                <a:latin typeface="Consolas" panose="020B0609020204030204" pitchFamily="49" charset="0"/>
              </a:rPr>
              <a:t>CONCAT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FF00FF"/>
                </a:solidFill>
                <a:latin typeface="Consolas" panose="020B0609020204030204" pitchFamily="49" charset="0"/>
              </a:rPr>
              <a:t>FLOOR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100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*((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total_spends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*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1.0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)/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total_amount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)),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FF0000"/>
                </a:solidFill>
                <a:latin typeface="Consolas" panose="020B0609020204030204" pitchFamily="49" charset="0"/>
              </a:rPr>
              <a:t>'%'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percentage_contribution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IN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city_spend</a:t>
            </a:r>
            <a:r>
              <a:rPr lang="en-IN" sz="1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total_spend</a:t>
            </a:r>
            <a:endParaRPr lang="en-IN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city_spend</a:t>
            </a:r>
            <a:r>
              <a:rPr lang="en-US" sz="1600" dirty="0" err="1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total_spends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DESC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IN" sz="16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AACAFB5-98FF-6576-7F1E-03967B5BCF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7824" y="4653136"/>
            <a:ext cx="5927487" cy="194421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Highest spend month and amount spent in that month for each card type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12D49D-2AB4-CBAC-8D8D-B52A0DD0505B}"/>
              </a:ext>
            </a:extLst>
          </p:cNvPr>
          <p:cNvSpPr txBox="1"/>
          <p:nvPr/>
        </p:nvSpPr>
        <p:spPr>
          <a:xfrm>
            <a:off x="0" y="824932"/>
            <a:ext cx="685800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dirty="0">
                <a:solidFill>
                  <a:srgbClr val="008000"/>
                </a:solidFill>
                <a:latin typeface="Consolas" panose="020B0609020204030204" pitchFamily="49" charset="0"/>
              </a:rPr>
              <a:t>-- Query</a:t>
            </a:r>
            <a:endParaRPr lang="en-IN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WITH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highest_spend_month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AS 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card_type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FF00FF"/>
                </a:solidFill>
                <a:latin typeface="Consolas" panose="020B0609020204030204" pitchFamily="49" charset="0"/>
              </a:rPr>
              <a:t>YEAR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transaction_date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years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sz="1600" dirty="0">
                <a:solidFill>
                  <a:srgbClr val="FF00FF"/>
                </a:solidFill>
                <a:latin typeface="Consolas" panose="020B0609020204030204" pitchFamily="49" charset="0"/>
              </a:rPr>
              <a:t>MONTH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transaction_date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months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FF00FF"/>
                </a:solidFill>
                <a:latin typeface="Consolas" panose="020B0609020204030204" pitchFamily="49" charset="0"/>
              </a:rPr>
              <a:t>SUM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amount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total_spent</a:t>
            </a:r>
            <a:endParaRPr lang="en-IN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credit_card_transactions</a:t>
            </a:r>
            <a:endParaRPr lang="en-IN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GROUP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card_type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FF00FF"/>
                </a:solidFill>
                <a:latin typeface="Consolas" panose="020B0609020204030204" pitchFamily="49" charset="0"/>
              </a:rPr>
              <a:t>YEAR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transaction_date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),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IN" sz="1600" dirty="0">
                <a:solidFill>
                  <a:srgbClr val="FF00FF"/>
                </a:solidFill>
                <a:latin typeface="Consolas" panose="020B0609020204030204" pitchFamily="49" charset="0"/>
              </a:rPr>
              <a:t>MONTH</a:t>
            </a:r>
            <a:r>
              <a:rPr lang="en-IN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IN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transaction_date</a:t>
            </a:r>
            <a:r>
              <a:rPr lang="en-IN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endParaRPr lang="en-IN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IN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endParaRPr lang="en-IN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card_type</a:t>
            </a:r>
            <a:r>
              <a:rPr lang="en-IN" sz="1600" dirty="0" err="1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IN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months</a:t>
            </a:r>
            <a:r>
              <a:rPr lang="en-IN" sz="1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IN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years</a:t>
            </a:r>
            <a:r>
              <a:rPr lang="en-IN" sz="1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total_spent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endParaRPr lang="en-IN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*,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FF00FF"/>
                </a:solidFill>
                <a:latin typeface="Consolas" panose="020B0609020204030204" pitchFamily="49" charset="0"/>
              </a:rPr>
              <a:t>ROW_NUMBER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()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OVER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PARTITION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card_type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total_spent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DESC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rn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highest_spend_month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a</a:t>
            </a:r>
          </a:p>
          <a:p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WHERE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rn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6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1</a:t>
            </a:r>
            <a:r>
              <a:rPr lang="en-IN" sz="16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IN" sz="1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55046A-29D0-0C19-1DF5-E9A01A5365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3848" y="4437113"/>
            <a:ext cx="5708683" cy="2138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288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Transaction details for each card type when it reaches a cumulative of 1000000 total spends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12D49D-2AB4-CBAC-8D8D-B52A0DD0505B}"/>
              </a:ext>
            </a:extLst>
          </p:cNvPr>
          <p:cNvSpPr txBox="1"/>
          <p:nvPr/>
        </p:nvSpPr>
        <p:spPr>
          <a:xfrm>
            <a:off x="0" y="824932"/>
            <a:ext cx="68580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dirty="0">
                <a:solidFill>
                  <a:srgbClr val="008000"/>
                </a:solidFill>
                <a:latin typeface="Consolas" panose="020B0609020204030204" pitchFamily="49" charset="0"/>
              </a:rPr>
              <a:t>-- Query</a:t>
            </a:r>
            <a:endParaRPr lang="en-IN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WITH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transaction_details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AS </a:t>
            </a:r>
            <a:r>
              <a:rPr lang="en-IN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IN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*,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FF00FF"/>
                </a:solidFill>
                <a:latin typeface="Consolas" panose="020B0609020204030204" pitchFamily="49" charset="0"/>
              </a:rPr>
              <a:t>SUM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amount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OVER 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PARTITION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card_type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transaction_date</a:t>
            </a:r>
            <a:r>
              <a:rPr lang="en-US" sz="1600" dirty="0" err="1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transaction_id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total_spend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credit_card_transactions</a:t>
            </a:r>
            <a:endParaRPr lang="en-IN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IN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endParaRPr lang="en-IN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600" dirty="0">
                <a:solidFill>
                  <a:srgbClr val="808080"/>
                </a:solidFill>
                <a:latin typeface="Consolas" panose="020B0609020204030204" pitchFamily="49" charset="0"/>
              </a:rPr>
              <a:t>*</a:t>
            </a:r>
            <a:endParaRPr lang="en-IN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FROM 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*,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FF00FF"/>
                </a:solidFill>
                <a:latin typeface="Consolas" panose="020B0609020204030204" pitchFamily="49" charset="0"/>
              </a:rPr>
              <a:t>ROW_NUMBER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()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OVER 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PARTITION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card_type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total_spend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rn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transaction_details</a:t>
            </a:r>
            <a:endParaRPr lang="en-IN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WHERE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total_spend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&gt;=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1000000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a</a:t>
            </a:r>
          </a:p>
          <a:p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WHERE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rn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6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1</a:t>
            </a:r>
            <a:r>
              <a:rPr lang="en-IN" sz="16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IN" sz="1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B48AC3-A4B3-34A2-A23F-FA847F3858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4511691"/>
            <a:ext cx="8348633" cy="1886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0549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The city which had the lowest ratio spent on gold card type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12D49D-2AB4-CBAC-8D8D-B52A0DD0505B}"/>
              </a:ext>
            </a:extLst>
          </p:cNvPr>
          <p:cNvSpPr txBox="1"/>
          <p:nvPr/>
        </p:nvSpPr>
        <p:spPr>
          <a:xfrm>
            <a:off x="0" y="824932"/>
            <a:ext cx="6858000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dirty="0">
                <a:solidFill>
                  <a:srgbClr val="008000"/>
                </a:solidFill>
                <a:latin typeface="Consolas" panose="020B0609020204030204" pitchFamily="49" charset="0"/>
              </a:rPr>
              <a:t>-- Query</a:t>
            </a:r>
            <a:endParaRPr lang="en-IN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WITH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cities </a:t>
            </a:r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AS </a:t>
            </a:r>
            <a:r>
              <a:rPr lang="en-IN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IN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city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card_type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FF00FF"/>
                </a:solidFill>
                <a:latin typeface="Consolas" panose="020B0609020204030204" pitchFamily="49" charset="0"/>
              </a:rPr>
              <a:t>SUM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amount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total_amount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FF00FF"/>
                </a:solidFill>
                <a:latin typeface="Consolas" panose="020B0609020204030204" pitchFamily="49" charset="0"/>
              </a:rPr>
              <a:t>SUM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CASE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WHEN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card_type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FF0000"/>
                </a:solidFill>
                <a:latin typeface="Consolas" panose="020B0609020204030204" pitchFamily="49" charset="0"/>
              </a:rPr>
              <a:t>'Gold'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THEN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amount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ELSE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0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END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amount_gold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credit_card_transactions</a:t>
            </a:r>
            <a:endParaRPr lang="en-IN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GROUP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city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card_type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IN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endParaRPr lang="en-IN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TOP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1 city</a:t>
            </a:r>
            <a:r>
              <a:rPr lang="en-IN" sz="1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IN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FF00FF"/>
                </a:solidFill>
                <a:latin typeface="Consolas" panose="020B0609020204030204" pitchFamily="49" charset="0"/>
              </a:rPr>
              <a:t>SUM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amount_gold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)*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1.0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/</a:t>
            </a:r>
            <a:r>
              <a:rPr lang="en-US" sz="1600" dirty="0">
                <a:solidFill>
                  <a:srgbClr val="FF00FF"/>
                </a:solidFill>
                <a:latin typeface="Consolas" panose="020B0609020204030204" pitchFamily="49" charset="0"/>
              </a:rPr>
              <a:t>SUM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total_amount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lowest_ratio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cities</a:t>
            </a:r>
          </a:p>
          <a:p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GROUP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city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HAVING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FF00FF"/>
                </a:solidFill>
                <a:latin typeface="Consolas" panose="020B0609020204030204" pitchFamily="49" charset="0"/>
              </a:rPr>
              <a:t>SUM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amount_gold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0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lowest_ratio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ASC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IN" sz="1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507B354-1908-9DBA-00E6-58A2733BFF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4610" y="4941168"/>
            <a:ext cx="3727471" cy="864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3979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City, Highest Expense Type, Lowest Expense Type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12D49D-2AB4-CBAC-8D8D-B52A0DD0505B}"/>
              </a:ext>
            </a:extLst>
          </p:cNvPr>
          <p:cNvSpPr txBox="1"/>
          <p:nvPr/>
        </p:nvSpPr>
        <p:spPr>
          <a:xfrm>
            <a:off x="0" y="824932"/>
            <a:ext cx="9144000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dirty="0">
                <a:solidFill>
                  <a:srgbClr val="008000"/>
                </a:solidFill>
                <a:latin typeface="Consolas" panose="020B0609020204030204" pitchFamily="49" charset="0"/>
              </a:rPr>
              <a:t>-- Query</a:t>
            </a:r>
            <a:endParaRPr lang="en-IN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WITH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city_expense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AS </a:t>
            </a:r>
            <a:r>
              <a:rPr lang="en-IN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IN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city</a:t>
            </a:r>
            <a:r>
              <a:rPr lang="en-IN" sz="1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exp_type</a:t>
            </a:r>
            <a:r>
              <a:rPr lang="en-IN" sz="1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IN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FF00FF"/>
                </a:solidFill>
                <a:latin typeface="Consolas" panose="020B0609020204030204" pitchFamily="49" charset="0"/>
              </a:rPr>
              <a:t>SUM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amount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total_amount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credit_card_transactions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GROUP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city</a:t>
            </a:r>
            <a:r>
              <a:rPr lang="en-US" sz="1600" dirty="0" err="1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exp_type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IN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city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FF00FF"/>
                </a:solidFill>
                <a:latin typeface="Consolas" panose="020B0609020204030204" pitchFamily="49" charset="0"/>
              </a:rPr>
              <a:t>MIN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CASE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WHEN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rn_desc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1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THEN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exp_type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END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highest_expense_type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FF00FF"/>
                </a:solidFill>
                <a:latin typeface="Consolas" panose="020B0609020204030204" pitchFamily="49" charset="0"/>
              </a:rPr>
              <a:t>MAX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CASE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WHEN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rn_asc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1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THEN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exp_type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END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lowest_expense_type</a:t>
            </a:r>
            <a:endParaRPr lang="en-IN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FROM </a:t>
            </a:r>
            <a:r>
              <a:rPr lang="en-IN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600" dirty="0">
                <a:solidFill>
                  <a:srgbClr val="808080"/>
                </a:solidFill>
                <a:latin typeface="Consolas" panose="020B0609020204030204" pitchFamily="49" charset="0"/>
              </a:rPr>
              <a:t>*,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IN" sz="1600" dirty="0">
                <a:solidFill>
                  <a:srgbClr val="FF00FF"/>
                </a:solidFill>
                <a:latin typeface="Consolas" panose="020B0609020204030204" pitchFamily="49" charset="0"/>
              </a:rPr>
              <a:t>ROW_NUMBER</a:t>
            </a:r>
            <a:r>
              <a:rPr lang="en-IN" sz="1600" dirty="0">
                <a:solidFill>
                  <a:srgbClr val="808080"/>
                </a:solidFill>
                <a:latin typeface="Consolas" panose="020B0609020204030204" pitchFamily="49" charset="0"/>
              </a:rPr>
              <a:t>()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OVER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PARTITION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city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total_amount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DESC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rn_desc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IN" sz="1600" dirty="0">
                <a:solidFill>
                  <a:srgbClr val="FF00FF"/>
                </a:solidFill>
                <a:latin typeface="Consolas" panose="020B0609020204030204" pitchFamily="49" charset="0"/>
              </a:rPr>
              <a:t>ROW_NUMBER</a:t>
            </a:r>
            <a:r>
              <a:rPr lang="en-IN" sz="1600" dirty="0">
                <a:solidFill>
                  <a:srgbClr val="808080"/>
                </a:solidFill>
                <a:latin typeface="Consolas" panose="020B0609020204030204" pitchFamily="49" charset="0"/>
              </a:rPr>
              <a:t>()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OVER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PARTITION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city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total_amount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ASC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rn_asc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city_expense</a:t>
            </a:r>
            <a:r>
              <a:rPr lang="en-IN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A </a:t>
            </a:r>
          </a:p>
          <a:p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GROUP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city</a:t>
            </a:r>
            <a:r>
              <a:rPr lang="en-IN" sz="16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IN" sz="1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FA736D2-3D02-C495-B169-1E629645BF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1960" y="4077072"/>
            <a:ext cx="3888432" cy="2623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7133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Percentage contribution of spending by females for each expense type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12D49D-2AB4-CBAC-8D8D-B52A0DD0505B}"/>
              </a:ext>
            </a:extLst>
          </p:cNvPr>
          <p:cNvSpPr txBox="1"/>
          <p:nvPr/>
        </p:nvSpPr>
        <p:spPr>
          <a:xfrm>
            <a:off x="0" y="980728"/>
            <a:ext cx="817240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dirty="0">
                <a:solidFill>
                  <a:srgbClr val="008000"/>
                </a:solidFill>
                <a:latin typeface="Consolas" panose="020B0609020204030204" pitchFamily="49" charset="0"/>
              </a:rPr>
              <a:t>-- Query</a:t>
            </a:r>
            <a:endParaRPr lang="en-IN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exp_type</a:t>
            </a:r>
            <a:endParaRPr lang="en-IN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1600" dirty="0">
                <a:solidFill>
                  <a:srgbClr val="FF00FF"/>
                </a:solidFill>
                <a:latin typeface="Consolas" panose="020B0609020204030204" pitchFamily="49" charset="0"/>
              </a:rPr>
              <a:t>CONCAT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FF00FF"/>
                </a:solidFill>
                <a:latin typeface="Consolas" panose="020B0609020204030204" pitchFamily="49" charset="0"/>
              </a:rPr>
              <a:t>FLOOR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FF00FF"/>
                </a:solidFill>
                <a:latin typeface="Consolas" panose="020B0609020204030204" pitchFamily="49" charset="0"/>
              </a:rPr>
              <a:t>SUM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CASE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WHEN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gender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US" sz="1600" dirty="0">
                <a:solidFill>
                  <a:srgbClr val="FF0000"/>
                </a:solidFill>
                <a:latin typeface="Consolas" panose="020B0609020204030204" pitchFamily="49" charset="0"/>
              </a:rPr>
              <a:t>'F'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THEN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amount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ELSE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0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END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)*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1.0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/</a:t>
            </a:r>
            <a:r>
              <a:rPr lang="en-US" sz="1600" dirty="0">
                <a:solidFill>
                  <a:srgbClr val="FF00FF"/>
                </a:solidFill>
                <a:latin typeface="Consolas" panose="020B0609020204030204" pitchFamily="49" charset="0"/>
              </a:rPr>
              <a:t>SUM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amount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)*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100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),</a:t>
            </a:r>
            <a:r>
              <a:rPr lang="en-US" sz="1600" dirty="0">
                <a:solidFill>
                  <a:srgbClr val="FF0000"/>
                </a:solidFill>
                <a:latin typeface="Consolas" panose="020B0609020204030204" pitchFamily="49" charset="0"/>
              </a:rPr>
              <a:t>'%'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percentage_contribtion_females</a:t>
            </a:r>
            <a:endParaRPr lang="en-US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credit_card_transactions</a:t>
            </a:r>
            <a:endParaRPr lang="en-IN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GROUP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6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IN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exp_type</a:t>
            </a:r>
            <a:r>
              <a:rPr lang="en-IN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percentage_contribution_females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DESC</a:t>
            </a:r>
            <a:r>
              <a:rPr lang="en-US" sz="16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IN" sz="1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8BEF89-EBFA-622D-DB05-8B7007EACB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7864" y="4293096"/>
            <a:ext cx="4203193" cy="1815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5075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1">
      <a:majorFont>
        <a:latin typeface="Calibri"/>
        <a:ea typeface="맑은 고딕"/>
        <a:cs typeface=""/>
      </a:majorFont>
      <a:minorFont>
        <a:latin typeface="Calibri Light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10268</TotalTime>
  <Words>1256</Words>
  <Application>Microsoft Office PowerPoint</Application>
  <PresentationFormat>On-screen Show (4:3)</PresentationFormat>
  <Paragraphs>147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Consolas</vt:lpstr>
      <vt:lpstr>Arial</vt:lpstr>
      <vt:lpstr>맑은 고딕</vt:lpstr>
      <vt:lpstr>Calibri Light</vt:lpstr>
      <vt:lpstr>굴림체</vt:lpstr>
      <vt:lpstr>Office 테마</vt:lpstr>
      <vt:lpstr>Credit Card Spending Habits In India</vt:lpstr>
      <vt:lpstr>PowerPoint Presentation</vt:lpstr>
      <vt:lpstr>Exploring the dataset</vt:lpstr>
      <vt:lpstr>Top 5 cities with highest spending and their percentage contribution of total credit card spend</vt:lpstr>
      <vt:lpstr>Highest spend month and amount spent in that month for each card type</vt:lpstr>
      <vt:lpstr>Transaction details for each card type when it reaches a cumulative of 1000000 total spends</vt:lpstr>
      <vt:lpstr>The city which had the lowest ratio spent on gold card type</vt:lpstr>
      <vt:lpstr>City, Highest Expense Type, Lowest Expense Type</vt:lpstr>
      <vt:lpstr>Percentage contribution of spending by females for each expense type</vt:lpstr>
      <vt:lpstr>Card and Expense type combination which saw the highest month-over-month growth in Jan-2014</vt:lpstr>
      <vt:lpstr>The city which has the highest total spend to total no. of transactions ratio during weekends </vt:lpstr>
      <vt:lpstr>The city that took the least number of days to reach its 500th transaction after the first transaction in that city</vt:lpstr>
      <vt:lpstr>THANK YOU</vt:lpstr>
    </vt:vector>
  </TitlesOfParts>
  <Manager>Slide Members</Manager>
  <Company>YESFORM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 , Diagram, Chart, Google slides, Keynote</dc:subject>
  <dc:creator>Slide Members by HS.SEO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cp:lastModifiedBy>Ramesh Kumar M</cp:lastModifiedBy>
  <cp:revision>10</cp:revision>
  <dcterms:created xsi:type="dcterms:W3CDTF">2010-02-01T08:03:16Z</dcterms:created>
  <dcterms:modified xsi:type="dcterms:W3CDTF">2024-08-28T10:17:16Z</dcterms:modified>
  <cp:category>www.slidemembers.com</cp:category>
</cp:coreProperties>
</file>

<file path=docProps/thumbnail.jpeg>
</file>